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000663" cy="25199975"/>
  <p:notesSz cx="6858000" cy="9144000"/>
  <p:defaultTextStyle>
    <a:defPPr>
      <a:defRPr lang="tr-TR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2" d="100"/>
          <a:sy n="32" d="100"/>
        </p:scale>
        <p:origin x="30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21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85AA6-3311-4BF2-A7E4-DE3D7752A1E7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6520-B450-45F0-9A4B-3828F095C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72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6520-B450-45F0-9A4B-3828F095C12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10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26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56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8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76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5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4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02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00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77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96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8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t="29000" r="13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FACF-A501-4477-9073-FA4013640F12}" type="datetimeFigureOut">
              <a:rPr lang="tr-TR" smtClean="0"/>
              <a:t>19.08.2022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ogu.edu.tr/" TargetMode="External"/><Relationship Id="rId4" Type="http://schemas.openxmlformats.org/officeDocument/2006/relationships/hyperlink" Target="mailto:zarslan@ogu.edu.t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Resim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" y="876300"/>
            <a:ext cx="3266766" cy="3276600"/>
          </a:xfrm>
          <a:prstGeom prst="rect">
            <a:avLst/>
          </a:prstGeom>
        </p:spPr>
      </p:pic>
      <p:sp>
        <p:nvSpPr>
          <p:cNvPr id="26" name="Dikdörtgen 25"/>
          <p:cNvSpPr/>
          <p:nvPr/>
        </p:nvSpPr>
        <p:spPr>
          <a:xfrm>
            <a:off x="3886200" y="4101339"/>
            <a:ext cx="10910821" cy="287905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XXI. DENEY HAYVANLARI KULLANIM SERTİFİKASI EĞİTİM PROGRAMI</a:t>
            </a:r>
            <a:endParaRPr lang="tr-TR" sz="40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 KATEGORİSİ)</a:t>
            </a:r>
            <a:endParaRPr lang="tr-TR" sz="40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(FARE, SIÇAN VE TAVŞAN İÇİN)</a:t>
            </a:r>
            <a:endParaRPr lang="tr-TR" sz="40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3694078" y="1436098"/>
            <a:ext cx="112950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T.C. </a:t>
            </a:r>
          </a:p>
          <a:p>
            <a:pPr algn="ctr">
              <a:spcAft>
                <a:spcPts val="0"/>
              </a:spcAft>
            </a:pPr>
            <a:r>
              <a:rPr lang="tr-T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ESKİŞEHİR OSMANGAZİ ÜNİVERSİTESİ REKTÖRLÜĞÜ </a:t>
            </a:r>
            <a:endParaRPr lang="tr-TR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HAYVAN DENEYLERİ YEREL ETİK KURULU</a:t>
            </a:r>
          </a:p>
          <a:p>
            <a:pPr algn="ctr"/>
            <a:r>
              <a:rPr lang="tr-T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( HADYEK)</a:t>
            </a:r>
          </a:p>
        </p:txBody>
      </p:sp>
      <p:graphicFrame>
        <p:nvGraphicFramePr>
          <p:cNvPr id="33" name="Tablo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923403"/>
              </p:ext>
            </p:extLst>
          </p:nvPr>
        </p:nvGraphicFramePr>
        <p:xfrm>
          <a:off x="2299063" y="15034181"/>
          <a:ext cx="1340249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703">
                  <a:extLst>
                    <a:ext uri="{9D8B030D-6E8A-4147-A177-3AD203B41FA5}">
                      <a16:colId xmlns:a16="http://schemas.microsoft.com/office/drawing/2014/main" val="514393984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1189812585"/>
                    </a:ext>
                  </a:extLst>
                </a:gridCol>
                <a:gridCol w="4331195">
                  <a:extLst>
                    <a:ext uri="{9D8B030D-6E8A-4147-A177-3AD203B41FA5}">
                      <a16:colId xmlns:a16="http://schemas.microsoft.com/office/drawing/2014/main" val="3556045402"/>
                    </a:ext>
                  </a:extLst>
                </a:gridCol>
                <a:gridCol w="3558769">
                  <a:extLst>
                    <a:ext uri="{9D8B030D-6E8A-4147-A177-3AD203B41FA5}">
                      <a16:colId xmlns:a16="http://schemas.microsoft.com/office/drawing/2014/main" val="3535212072"/>
                    </a:ext>
                  </a:extLst>
                </a:gridCol>
              </a:tblGrid>
              <a:tr h="4187269">
                <a:tc>
                  <a:txBody>
                    <a:bodyPr/>
                    <a:lstStyle/>
                    <a:p>
                      <a:pPr marL="0" algn="ctr" defTabSz="1800088" rtl="0" eaLnBrk="1" latinLnBrk="0" hangingPunct="1"/>
                      <a:endParaRPr lang="tr-T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800088" rtl="0" eaLnBrk="1" latinLnBrk="0" hangingPunct="1"/>
                      <a:r>
                        <a:rPr lang="tr-TR" sz="36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BAŞVURU TARİHİ</a:t>
                      </a:r>
                    </a:p>
                    <a:p>
                      <a:pPr marL="0" algn="ctr" defTabSz="1800088" rtl="0" eaLnBrk="1" latinLnBrk="0" hangingPunct="1"/>
                      <a:endParaRPr lang="tr-TR" sz="3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800088" rtl="0" eaLnBrk="1" latinLnBrk="0" hangingPunct="1"/>
                      <a:r>
                        <a:rPr lang="tr-TR" sz="2400" b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22 AĞUSTOS 2022</a:t>
                      </a:r>
                    </a:p>
                    <a:p>
                      <a:pPr marL="0" algn="ctr" defTabSz="1800088" rtl="0" eaLnBrk="1" latinLnBrk="0" hangingPunct="1"/>
                      <a:endParaRPr lang="tr-TR" sz="2400" b="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800088" rtl="0" eaLnBrk="1" latinLnBrk="0" hangingPunct="1"/>
                      <a:r>
                        <a:rPr lang="tr-TR" sz="2400" b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    12 EKİM 2022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latinLnBrk="0" hangingPunct="1"/>
                      <a:endParaRPr lang="tr-T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800088" rtl="0" eaLnBrk="1" latinLnBrk="0" hangingPunct="1"/>
                      <a:r>
                        <a:rPr lang="tr-TR" sz="36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KURS TARİHİ</a:t>
                      </a:r>
                    </a:p>
                    <a:p>
                      <a:pPr marL="0" algn="ctr" defTabSz="1800088" rtl="0" eaLnBrk="1" latinLnBrk="0" hangingPunct="1"/>
                      <a:endParaRPr lang="tr-TR" sz="3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800088" rtl="0" eaLnBrk="1" latinLnBrk="0" hangingPunct="1"/>
                      <a:endParaRPr lang="tr-TR" sz="36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800088" rtl="0" eaLnBrk="1" latinLnBrk="0" hangingPunct="1"/>
                      <a:r>
                        <a:rPr lang="tr-TR" sz="2400" b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18 EKİM2022</a:t>
                      </a:r>
                    </a:p>
                    <a:p>
                      <a:pPr marL="0" algn="ctr" defTabSz="1800088" rtl="0" eaLnBrk="1" latinLnBrk="0" hangingPunct="1"/>
                      <a:r>
                        <a:rPr lang="tr-TR" sz="2400" b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27 EKİM 2022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latinLnBrk="0" hangingPunct="1"/>
                      <a:endParaRPr lang="tr-T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800088" rtl="0" eaLnBrk="1" latinLnBrk="0" hangingPunct="1"/>
                      <a:r>
                        <a:rPr lang="tr-TR" sz="36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KURS ÜCRETİ</a:t>
                      </a:r>
                    </a:p>
                    <a:p>
                      <a:pPr algn="ctr"/>
                      <a:r>
                        <a:rPr lang="tr-TR" sz="2400" b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Eskişehir Osmangazi Üniversitesi Personeli :</a:t>
                      </a:r>
                      <a:r>
                        <a:rPr lang="tr-TR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1180 TL  </a:t>
                      </a:r>
                    </a:p>
                    <a:p>
                      <a:pPr algn="ctr"/>
                      <a:r>
                        <a:rPr lang="tr-TR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(1000</a:t>
                      </a:r>
                      <a:r>
                        <a:rPr lang="tr-TR" sz="2400" b="1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TL + </a:t>
                      </a:r>
                      <a:r>
                        <a:rPr lang="tr-TR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%18 KDV Dahil)</a:t>
                      </a:r>
                    </a:p>
                    <a:p>
                      <a:pPr algn="ctr"/>
                      <a:endParaRPr lang="tr-T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2400" b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Diğer Kurum Personeli: </a:t>
                      </a:r>
                      <a:r>
                        <a:rPr lang="tr-TR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1416 TL  (1200 TL + %18 KDV Dahil)</a:t>
                      </a:r>
                    </a:p>
                    <a:p>
                      <a:pPr algn="ctr"/>
                      <a:endParaRPr lang="tr-T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2400" b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Yüksek Lisans ve Doktora Öğrencileri : </a:t>
                      </a:r>
                      <a:r>
                        <a:rPr lang="tr-TR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944  TL  </a:t>
                      </a:r>
                    </a:p>
                    <a:p>
                      <a:pPr algn="ctr"/>
                      <a:r>
                        <a:rPr lang="tr-TR" sz="24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(800 TL + %18 KDV Dahil)</a:t>
                      </a:r>
                    </a:p>
                    <a:p>
                      <a:pPr marL="0" algn="ctr" defTabSz="1800088" rtl="0" eaLnBrk="1" latinLnBrk="0" hangingPunct="1"/>
                      <a:endParaRPr lang="tr-T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800088" rtl="0" eaLnBrk="1" latinLnBrk="0" hangingPunct="1"/>
                      <a:endParaRPr lang="tr-TR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800088" rtl="0" eaLnBrk="1" latinLnBrk="0" hangingPunct="1"/>
                      <a:r>
                        <a:rPr lang="tr-TR" sz="3600" b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KURS YERİ</a:t>
                      </a:r>
                    </a:p>
                    <a:p>
                      <a:pPr marL="0" algn="ctr" defTabSz="1800088" rtl="0" eaLnBrk="1" latinLnBrk="0" hangingPunct="1"/>
                      <a:endParaRPr lang="tr-TR" sz="2400" b="1" u="sng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800088" rtl="0" eaLnBrk="1" latinLnBrk="0" hangingPunct="1"/>
                      <a:r>
                        <a:rPr lang="tr-TR" sz="2400" b="0" u="sng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TEORİK</a:t>
                      </a:r>
                    </a:p>
                    <a:p>
                      <a:pPr marL="0" algn="ctr" defTabSz="1800088" rtl="0" eaLnBrk="1" latinLnBrk="0" hangingPunct="1"/>
                      <a:r>
                        <a:rPr lang="tr-TR" sz="2400" b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ONLİNE EĞİTİM (UZEM)</a:t>
                      </a:r>
                    </a:p>
                    <a:p>
                      <a:pPr marL="0" algn="ctr" defTabSz="1800088" rtl="0" eaLnBrk="1" latinLnBrk="0" hangingPunct="1"/>
                      <a:endParaRPr lang="tr-TR" sz="2400" b="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800088" rtl="0" eaLnBrk="1" latinLnBrk="0" hangingPunct="1"/>
                      <a:r>
                        <a:rPr lang="tr-TR" sz="2400" b="0" u="sng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UYGULAMA </a:t>
                      </a:r>
                    </a:p>
                    <a:p>
                      <a:pPr marL="0" algn="ctr" defTabSz="1800088" rtl="0" eaLnBrk="1" latinLnBrk="0" hangingPunct="1"/>
                      <a:r>
                        <a:rPr lang="tr-TR" sz="2400" b="0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TIBBI VE CERRAHİ DENEY HAYVANLARI UYGULAMA VE ARAŞTIRMA MERKEZİ (TICAM)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576300"/>
                  </a:ext>
                </a:extLst>
              </a:tr>
            </a:tbl>
          </a:graphicData>
        </a:graphic>
      </p:graphicFrame>
      <p:sp>
        <p:nvSpPr>
          <p:cNvPr id="34" name="Metin kutusu 33"/>
          <p:cNvSpPr txBox="1"/>
          <p:nvPr/>
        </p:nvSpPr>
        <p:spPr>
          <a:xfrm>
            <a:off x="2284550" y="20116799"/>
            <a:ext cx="6361857" cy="3539430"/>
          </a:xfrm>
          <a:prstGeom prst="rect">
            <a:avLst/>
          </a:prstGeom>
          <a:solidFill>
            <a:srgbClr val="002060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endParaRPr lang="tr-TR" sz="2400" dirty="0">
              <a:solidFill>
                <a:srgbClr val="00B0F0"/>
              </a:solidFill>
            </a:endParaRPr>
          </a:p>
          <a:p>
            <a:r>
              <a:rPr lang="tr-TR" sz="3200" dirty="0">
                <a:solidFill>
                  <a:srgbClr val="00B0F0"/>
                </a:solidFill>
              </a:rPr>
              <a:t>(*) Kayıt ve İletişim: </a:t>
            </a:r>
            <a:endParaRPr lang="tr-TR" sz="3200" dirty="0">
              <a:solidFill>
                <a:srgbClr val="FFFF00"/>
              </a:solidFill>
            </a:endParaRPr>
          </a:p>
          <a:p>
            <a:r>
              <a:rPr lang="tr-TR" sz="2400" b="1" dirty="0">
                <a:solidFill>
                  <a:srgbClr val="FFFF00"/>
                </a:solidFill>
              </a:rPr>
              <a:t>HADYEK Sekreteri        :</a:t>
            </a:r>
            <a:r>
              <a:rPr lang="tr-TR" sz="2400" dirty="0">
                <a:solidFill>
                  <a:srgbClr val="FFFF00"/>
                </a:solidFill>
              </a:rPr>
              <a:t> Zeynep ARSLAN </a:t>
            </a:r>
          </a:p>
          <a:p>
            <a:r>
              <a:rPr lang="tr-TR" sz="2400" b="1" dirty="0">
                <a:solidFill>
                  <a:srgbClr val="FFFF00"/>
                </a:solidFill>
              </a:rPr>
              <a:t>Tel:</a:t>
            </a:r>
            <a:r>
              <a:rPr lang="tr-TR" sz="2400" dirty="0">
                <a:solidFill>
                  <a:srgbClr val="FFFF00"/>
                </a:solidFill>
              </a:rPr>
              <a:t> (0222) 239 29 79   - 4563 </a:t>
            </a:r>
          </a:p>
          <a:p>
            <a:r>
              <a:rPr lang="tr-TR" sz="2400" b="1" dirty="0">
                <a:solidFill>
                  <a:srgbClr val="FFFF00"/>
                </a:solidFill>
              </a:rPr>
              <a:t>E-posta</a:t>
            </a:r>
            <a:r>
              <a:rPr lang="tr-TR" sz="2400" dirty="0">
                <a:solidFill>
                  <a:srgbClr val="FFFF00"/>
                </a:solidFill>
              </a:rPr>
              <a:t>: </a:t>
            </a:r>
            <a:r>
              <a:rPr lang="tr-TR" sz="2400" u="sng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zarslan@ogu.edu.tr</a:t>
            </a:r>
            <a:r>
              <a:rPr lang="tr-TR" sz="2400" u="sng" dirty="0">
                <a:solidFill>
                  <a:srgbClr val="FFFF00"/>
                </a:solidFill>
              </a:rPr>
              <a:t>  </a:t>
            </a:r>
            <a:endParaRPr lang="tr-TR" sz="2400" dirty="0">
              <a:solidFill>
                <a:srgbClr val="FFFF00"/>
              </a:solidFill>
            </a:endParaRPr>
          </a:p>
          <a:p>
            <a:r>
              <a:rPr lang="tr-TR" sz="2400" b="1" dirty="0">
                <a:solidFill>
                  <a:srgbClr val="FFFF00"/>
                </a:solidFill>
              </a:rPr>
              <a:t>Web: </a:t>
            </a:r>
            <a:r>
              <a:rPr lang="tr-TR" sz="2400" u="sng" dirty="0">
                <a:solidFill>
                  <a:srgbClr val="FFFF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http://www.ogu.edu.tr</a:t>
            </a:r>
            <a:r>
              <a:rPr lang="tr-TR" sz="2400" dirty="0">
                <a:solidFill>
                  <a:srgbClr val="FFFF00"/>
                </a:solidFill>
              </a:rPr>
              <a:t> (Duyuru sayfası)  </a:t>
            </a:r>
          </a:p>
          <a:p>
            <a:r>
              <a:rPr lang="tr-TR" sz="2400" b="1" dirty="0">
                <a:solidFill>
                  <a:srgbClr val="FFFF00"/>
                </a:solidFill>
              </a:rPr>
              <a:t>Web:</a:t>
            </a:r>
            <a:r>
              <a:rPr lang="tr-TR" sz="2400" dirty="0">
                <a:solidFill>
                  <a:srgbClr val="FFFF00"/>
                </a:solidFill>
              </a:rPr>
              <a:t> http://hadyek.ogu.edu.tr (Duyuru sayfası</a:t>
            </a:r>
            <a:r>
              <a:rPr lang="tr-TR" sz="2000" dirty="0">
                <a:solidFill>
                  <a:srgbClr val="FFFF00"/>
                </a:solidFill>
              </a:rPr>
              <a:t>)  </a:t>
            </a:r>
          </a:p>
          <a:p>
            <a:endParaRPr lang="tr-TR" sz="2400" dirty="0"/>
          </a:p>
          <a:p>
            <a:endParaRPr lang="tr-TR" sz="2400" dirty="0"/>
          </a:p>
        </p:txBody>
      </p:sp>
      <p:sp>
        <p:nvSpPr>
          <p:cNvPr id="35" name="Metin kutusu 34"/>
          <p:cNvSpPr txBox="1"/>
          <p:nvPr/>
        </p:nvSpPr>
        <p:spPr>
          <a:xfrm>
            <a:off x="9719641" y="20116799"/>
            <a:ext cx="5994841" cy="3539430"/>
          </a:xfrm>
          <a:prstGeom prst="rect">
            <a:avLst/>
          </a:prstGeom>
          <a:solidFill>
            <a:srgbClr val="002060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endParaRPr lang="tr-TR" sz="2400" dirty="0">
              <a:solidFill>
                <a:srgbClr val="00B0F0"/>
              </a:solidFill>
            </a:endParaRPr>
          </a:p>
          <a:p>
            <a:r>
              <a:rPr lang="tr-TR" sz="3200" dirty="0">
                <a:solidFill>
                  <a:srgbClr val="00B0F0"/>
                </a:solidFill>
              </a:rPr>
              <a:t>(**) Kurs Ücreti:</a:t>
            </a:r>
            <a:endParaRPr lang="tr-TR" sz="3200" dirty="0">
              <a:solidFill>
                <a:srgbClr val="FFFF00"/>
              </a:solidFill>
            </a:endParaRPr>
          </a:p>
          <a:p>
            <a:r>
              <a:rPr lang="tr-TR" sz="2400" dirty="0">
                <a:solidFill>
                  <a:srgbClr val="FFFF00"/>
                </a:solidFill>
              </a:rPr>
              <a:t>ESOGÜ Tıbbi ve Cerrahi Deney Hayvanları Uygulama ve Araştırma Merkezi (TICAM) Döner Sermaye Hesabına yatırılacaktır.</a:t>
            </a:r>
          </a:p>
          <a:p>
            <a:r>
              <a:rPr lang="tr-TR" sz="2400" dirty="0">
                <a:solidFill>
                  <a:srgbClr val="FFFF00"/>
                </a:solidFill>
              </a:rPr>
              <a:t>IBAN No: </a:t>
            </a:r>
            <a:r>
              <a:rPr lang="tr-TR" sz="2400" b="1" dirty="0">
                <a:solidFill>
                  <a:srgbClr val="FFFF00"/>
                </a:solidFill>
              </a:rPr>
              <a:t>TR 84 0001 0001 1740 0130 7660 59</a:t>
            </a:r>
            <a:r>
              <a:rPr lang="tr-TR" sz="2400" dirty="0">
                <a:solidFill>
                  <a:srgbClr val="FFFF00"/>
                </a:solidFill>
              </a:rPr>
              <a:t> </a:t>
            </a:r>
          </a:p>
          <a:p>
            <a:r>
              <a:rPr lang="tr-TR" sz="2400" dirty="0">
                <a:solidFill>
                  <a:srgbClr val="FFFF00"/>
                </a:solidFill>
              </a:rPr>
              <a:t>Ziraat Bankası Eskişehir Merkez Şubesi.</a:t>
            </a:r>
          </a:p>
          <a:p>
            <a:endParaRPr lang="tr-TR" sz="2400" dirty="0">
              <a:solidFill>
                <a:srgbClr val="FFFF00"/>
              </a:solidFill>
            </a:endParaRPr>
          </a:p>
          <a:p>
            <a:endParaRPr lang="tr-TR" sz="2400" dirty="0">
              <a:solidFill>
                <a:srgbClr val="FFFF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0504" y="7833360"/>
            <a:ext cx="13173020" cy="701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450</TotalTime>
  <Words>205</Words>
  <Application>Microsoft Office PowerPoint</Application>
  <PresentationFormat>Özel</PresentationFormat>
  <Paragraphs>49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User</cp:lastModifiedBy>
  <cp:revision>33</cp:revision>
  <dcterms:created xsi:type="dcterms:W3CDTF">2021-11-12T08:00:33Z</dcterms:created>
  <dcterms:modified xsi:type="dcterms:W3CDTF">2022-08-19T12:20:27Z</dcterms:modified>
</cp:coreProperties>
</file>